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8" r:id="rId2"/>
    <p:sldId id="256" r:id="rId3"/>
    <p:sldId id="258" r:id="rId4"/>
    <p:sldId id="270" r:id="rId5"/>
    <p:sldId id="276" r:id="rId6"/>
    <p:sldId id="274" r:id="rId7"/>
    <p:sldId id="277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2AFF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5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natrisk.ni.ac.rs/activities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hyperlink" Target="http://www.natrisk.ni.ac.rs/activ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glock@boku.ac.at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michael.tritthart@boku.ac.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Grafik 4"/>
          <p:cNvPicPr/>
          <p:nvPr/>
        </p:nvPicPr>
        <p:blipFill rotWithShape="1">
          <a:blip r:embed="rId2"/>
          <a:srcRect t="3395"/>
          <a:stretch/>
        </p:blipFill>
        <p:spPr bwMode="auto">
          <a:xfrm>
            <a:off x="381000" y="533400"/>
            <a:ext cx="8051959" cy="5531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hteck 5"/>
          <p:cNvSpPr/>
          <p:nvPr/>
        </p:nvSpPr>
        <p:spPr>
          <a:xfrm>
            <a:off x="3352800" y="5715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Stern mit 5 Zacken 6"/>
          <p:cNvSpPr/>
          <p:nvPr/>
        </p:nvSpPr>
        <p:spPr>
          <a:xfrm>
            <a:off x="2438400" y="3627350"/>
            <a:ext cx="146050" cy="13144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Stern mit 5 Zacken 7"/>
          <p:cNvSpPr/>
          <p:nvPr/>
        </p:nvSpPr>
        <p:spPr>
          <a:xfrm>
            <a:off x="6765335" y="4510430"/>
            <a:ext cx="146050" cy="13144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7391400" y="4587505"/>
            <a:ext cx="1163566" cy="408623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Top Floor!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4451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 fontScale="77500" lnSpcReduction="20000"/>
          </a:bodyPr>
          <a:lstStyle/>
          <a:p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Introduction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 WP1</a:t>
            </a:r>
          </a:p>
          <a:p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“Analysis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 natural disasters needed to be managed in Western Balkan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region“</a:t>
            </a:r>
            <a:endParaRPr lang="bs-Latn-BA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. DI Dr. Michael Tritthart</a:t>
            </a:r>
            <a:endParaRPr lang="sr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Workshop </a:t>
            </a:r>
            <a:r>
              <a:rPr lang="en-GB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Workshop on master curricula </a:t>
            </a:r>
            <a:br>
              <a:rPr lang="en-GB" sz="1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1400" dirty="0">
                <a:solidFill>
                  <a:srgbClr val="002060"/>
                </a:solidFill>
                <a:latin typeface="Book Antiqua" panose="02040602050305030304" pitchFamily="18" charset="0"/>
              </a:rPr>
              <a:t>best practices in EU partners </a:t>
            </a:r>
          </a:p>
          <a:p>
            <a:r>
              <a:rPr lang="de-AT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5</a:t>
            </a:r>
            <a:r>
              <a:rPr lang="de-AT" sz="14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de-AT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April 2017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45" y="2453641"/>
            <a:ext cx="79994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2273300"/>
          </a:xfrm>
        </p:spPr>
        <p:txBody>
          <a:bodyPr anchor="t"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WP1 – to do list</a:t>
            </a:r>
            <a:br>
              <a:rPr lang="en-GB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27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of natural disasters needed to be managed in Western Balkan region</a:t>
            </a:r>
            <a:endParaRPr lang="en-GB" sz="27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070666" y="4953000"/>
            <a:ext cx="1003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>
                <a:solidFill>
                  <a:srgbClr val="FFC000"/>
                </a:solidFill>
                <a:latin typeface="Book Antiqua" panose="02040602050305030304" pitchFamily="18" charset="0"/>
              </a:rPr>
              <a:t>(</a:t>
            </a:r>
            <a:r>
              <a:rPr lang="de-AT" sz="4400" dirty="0">
                <a:solidFill>
                  <a:srgbClr val="FFC000"/>
                </a:solidFill>
                <a:latin typeface="Book Antiqua" panose="02040602050305030304" pitchFamily="18" charset="0"/>
                <a:sym typeface="Wingdings"/>
              </a:rPr>
              <a:t>)</a:t>
            </a:r>
            <a:endParaRPr lang="de-AT" sz="4400" dirty="0">
              <a:solidFill>
                <a:srgbClr val="FFC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286702" y="38787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smtClean="0">
                <a:solidFill>
                  <a:srgbClr val="00CC00"/>
                </a:solidFill>
                <a:latin typeface="Book Antiqua" panose="02040602050305030304" pitchFamily="18" charset="0"/>
                <a:sym typeface="Wingdings"/>
              </a:rPr>
              <a:t></a:t>
            </a:r>
            <a:endParaRPr lang="de-AT" sz="4400" dirty="0">
              <a:solidFill>
                <a:srgbClr val="00CC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86702" y="28881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smtClean="0">
                <a:solidFill>
                  <a:srgbClr val="00CC00"/>
                </a:solidFill>
                <a:latin typeface="Book Antiqua" panose="02040602050305030304" pitchFamily="18" charset="0"/>
                <a:sym typeface="Wingdings"/>
              </a:rPr>
              <a:t></a:t>
            </a:r>
            <a:endParaRPr lang="de-AT" sz="4400" dirty="0">
              <a:solidFill>
                <a:srgbClr val="00CC00"/>
              </a:solidFill>
            </a:endParaRPr>
          </a:p>
        </p:txBody>
      </p:sp>
      <p:pic>
        <p:nvPicPr>
          <p:cNvPr id="12" name="Picture 14" descr="eu_flag_co_funded_pos_[rgb]_r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30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 of WP1.1 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4607544"/>
              </p:ext>
            </p:extLst>
          </p:nvPr>
        </p:nvGraphicFramePr>
        <p:xfrm>
          <a:off x="533400" y="1600200"/>
          <a:ext cx="81153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3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1.1  </a:t>
                      </a:r>
                      <a:r>
                        <a:rPr lang="en-GB" noProof="0" dirty="0" smtClean="0"/>
                        <a:t>Identification of natural disasters to be managed in WB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Cooperation between</a:t>
                      </a:r>
                      <a:r>
                        <a:rPr lang="de-AT" dirty="0" smtClean="0"/>
                        <a:t> </a:t>
                      </a:r>
                      <a:r>
                        <a:rPr lang="en-GB" noProof="0" dirty="0" smtClean="0"/>
                        <a:t>BOKU and </a:t>
                      </a:r>
                      <a:r>
                        <a:rPr lang="de-AT" dirty="0" smtClean="0"/>
                        <a:t>all </a:t>
                      </a:r>
                      <a:r>
                        <a:rPr lang="en-GB" noProof="0" dirty="0" smtClean="0"/>
                        <a:t>partners from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="1" baseline="0" noProof="0" dirty="0" smtClean="0"/>
                        <a:t>Western Balkan </a:t>
                      </a:r>
                      <a:r>
                        <a:rPr lang="en-GB" b="0" baseline="0" noProof="0" dirty="0" smtClean="0"/>
                        <a:t>(Bosnia and Herzegovina, Kosovo*, Serbia)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3400" y="2734270"/>
            <a:ext cx="7467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Identification of natural disasters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Types of extreme events including landslides, earthquakes, </a:t>
            </a:r>
            <a:br>
              <a:rPr lang="en-GB" sz="1400" dirty="0" smtClean="0"/>
            </a:br>
            <a:r>
              <a:rPr lang="en-GB" sz="1400" dirty="0" smtClean="0"/>
              <a:t>floods,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risk management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Established practices and 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Assessment of existing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responsible institutes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Organizational structures 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Management responsibilities</a:t>
            </a:r>
            <a:endParaRPr lang="en-GB" sz="1400" dirty="0"/>
          </a:p>
        </p:txBody>
      </p:sp>
      <p:pic>
        <p:nvPicPr>
          <p:cNvPr id="16" name="Bild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700754"/>
            <a:ext cx="2133600" cy="1295400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7006073" y="3996154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 err="1" smtClean="0"/>
              <a:t>Floods</a:t>
            </a:r>
            <a:r>
              <a:rPr lang="de-AT" sz="800" dirty="0" smtClean="0"/>
              <a:t> in </a:t>
            </a:r>
            <a:r>
              <a:rPr lang="de-AT" sz="800" dirty="0" err="1" smtClean="0"/>
              <a:t>Serbia</a:t>
            </a:r>
            <a:r>
              <a:rPr lang="de-AT" sz="800" dirty="0" smtClean="0"/>
              <a:t> 2014</a:t>
            </a:r>
            <a:endParaRPr lang="de-AT" sz="800" dirty="0"/>
          </a:p>
        </p:txBody>
      </p:sp>
      <p:pic>
        <p:nvPicPr>
          <p:cNvPr id="18" name="Picture 8" descr="55fff043-d508-44e4-838d-26720a0a0a6d-pozar-suma-previe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12920"/>
            <a:ext cx="21717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/>
          <p:cNvSpPr txBox="1"/>
          <p:nvPr/>
        </p:nvSpPr>
        <p:spPr>
          <a:xfrm>
            <a:off x="7044173" y="5441721"/>
            <a:ext cx="10999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 smtClean="0"/>
              <a:t>Wild </a:t>
            </a:r>
            <a:r>
              <a:rPr lang="de-AT" sz="800" dirty="0" err="1" smtClean="0"/>
              <a:t>Fire</a:t>
            </a:r>
            <a:r>
              <a:rPr lang="de-AT" sz="800" dirty="0" smtClean="0"/>
              <a:t> in B&amp;H 2017</a:t>
            </a:r>
            <a:endParaRPr lang="de-AT" sz="800" dirty="0"/>
          </a:p>
        </p:txBody>
      </p:sp>
      <p:pic>
        <p:nvPicPr>
          <p:cNvPr id="14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99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 of WP1.1 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5422379"/>
              </p:ext>
            </p:extLst>
          </p:nvPr>
        </p:nvGraphicFramePr>
        <p:xfrm>
          <a:off x="533400" y="1600200"/>
          <a:ext cx="81153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3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1.1  </a:t>
                      </a:r>
                      <a:r>
                        <a:rPr lang="en-GB" noProof="0" dirty="0" smtClean="0"/>
                        <a:t>Identification of natural disasters to be managed in WB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Cooperation between</a:t>
                      </a:r>
                      <a:r>
                        <a:rPr lang="de-AT" dirty="0" smtClean="0"/>
                        <a:t> </a:t>
                      </a:r>
                      <a:r>
                        <a:rPr lang="en-GB" noProof="0" dirty="0" smtClean="0"/>
                        <a:t>BOKU and </a:t>
                      </a:r>
                      <a:r>
                        <a:rPr lang="de-AT" dirty="0" smtClean="0"/>
                        <a:t>all </a:t>
                      </a:r>
                      <a:r>
                        <a:rPr lang="en-GB" noProof="0" dirty="0" smtClean="0"/>
                        <a:t>partners from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="1" baseline="0" noProof="0" dirty="0" smtClean="0"/>
                        <a:t>Western Balkan </a:t>
                      </a:r>
                      <a:r>
                        <a:rPr lang="en-GB" b="0" baseline="0" noProof="0" dirty="0" smtClean="0"/>
                        <a:t>(Bosnia and Herzegovina, Kosovo*, Serbia)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50107" y="2734270"/>
            <a:ext cx="7760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“Road Map”:</a:t>
            </a:r>
          </a:p>
          <a:p>
            <a:pPr indent="628650">
              <a:lnSpc>
                <a:spcPct val="200000"/>
              </a:lnSpc>
            </a:pPr>
            <a:r>
              <a:rPr lang="en-GB" dirty="0" smtClean="0"/>
              <a:t>Information for Western Balkan countries about required information </a:t>
            </a:r>
          </a:p>
          <a:p>
            <a:pPr indent="628650">
              <a:lnSpc>
                <a:spcPct val="250000"/>
              </a:lnSpc>
            </a:pPr>
            <a:r>
              <a:rPr lang="en-GB" dirty="0" smtClean="0"/>
              <a:t>Separate reports on natural disasters for each WB countries</a:t>
            </a:r>
          </a:p>
          <a:p>
            <a:pPr indent="628650">
              <a:lnSpc>
                <a:spcPct val="250000"/>
              </a:lnSpc>
            </a:pPr>
            <a:r>
              <a:rPr lang="en-GB" dirty="0" smtClean="0"/>
              <a:t>Overall report on natural disasters in Western Balkan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43000" y="5791200"/>
            <a:ext cx="6019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Presentations in the 1</a:t>
            </a:r>
            <a:r>
              <a:rPr lang="en-GB" baseline="30000" dirty="0" smtClean="0">
                <a:sym typeface="Wingdings" panose="05000000000000000000" pitchFamily="2" charset="2"/>
              </a:rPr>
              <a:t>st</a:t>
            </a:r>
            <a:r>
              <a:rPr lang="en-GB" dirty="0" smtClean="0">
                <a:sym typeface="Wingdings" panose="05000000000000000000" pitchFamily="2" charset="2"/>
              </a:rPr>
              <a:t> session of this workshop (today!)</a:t>
            </a:r>
            <a:endParaRPr lang="en-GB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383507" y="3247340"/>
            <a:ext cx="0" cy="1600200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5307" y="3262459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Jan. 2017</a:t>
            </a:r>
            <a:endParaRPr lang="de-AT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537993" y="3856940"/>
            <a:ext cx="75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Jan-Mar. </a:t>
            </a:r>
            <a:br>
              <a:rPr lang="de-AT" sz="1200" dirty="0" smtClean="0"/>
            </a:br>
            <a:r>
              <a:rPr lang="de-AT" sz="1200" dirty="0" smtClean="0"/>
              <a:t>2017</a:t>
            </a:r>
            <a:endParaRPr lang="de-AT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555750" y="4639426"/>
            <a:ext cx="81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Mar. 2017</a:t>
            </a:r>
            <a:endParaRPr lang="de-AT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" t="84564"/>
          <a:stretch/>
        </p:blipFill>
        <p:spPr bwMode="auto">
          <a:xfrm>
            <a:off x="1158645" y="5220861"/>
            <a:ext cx="7296303" cy="4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497790" y="4901795"/>
            <a:ext cx="2517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hlinkClick r:id="rId5"/>
              </a:rPr>
              <a:t>http://</a:t>
            </a:r>
            <a:r>
              <a:rPr lang="de-AT" sz="1200" dirty="0" smtClean="0">
                <a:hlinkClick r:id="rId5"/>
              </a:rPr>
              <a:t>www.natrisk.ni.ac.rs/activities</a:t>
            </a:r>
            <a:r>
              <a:rPr lang="de-AT" sz="1200" dirty="0" smtClean="0"/>
              <a:t> </a:t>
            </a:r>
            <a:endParaRPr lang="de-AT" sz="1200" dirty="0"/>
          </a:p>
        </p:txBody>
      </p:sp>
      <p:pic>
        <p:nvPicPr>
          <p:cNvPr id="18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1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 of WP1.2 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3400" y="2514600"/>
            <a:ext cx="746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Identification of natural disasters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Types of extreme events including earthquakes, floods,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established risk management strategies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Linkage to existing EU guidelines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Established practices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responsible institutes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Organizational structures 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Management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Assessment of risk management aspects</a:t>
            </a:r>
            <a:endParaRPr lang="en-GB" dirty="0"/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Advantages &amp; disadvantages</a:t>
            </a:r>
            <a:endParaRPr lang="en-GB" sz="1400" dirty="0"/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Knowledge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EU master curricula</a:t>
            </a:r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6292809" y="4100491"/>
            <a:ext cx="23022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Integrated natural hazard management in Austria</a:t>
            </a:r>
            <a:endParaRPr lang="en-GB" sz="8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68838" y="5956756"/>
            <a:ext cx="1404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Flood Map for Planning in UK</a:t>
            </a:r>
            <a:endParaRPr lang="en-GB" sz="800" dirty="0"/>
          </a:p>
        </p:txBody>
      </p:sp>
      <p:graphicFrame>
        <p:nvGraphicFramePr>
          <p:cNvPr id="1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8785328"/>
              </p:ext>
            </p:extLst>
          </p:nvPr>
        </p:nvGraphicFramePr>
        <p:xfrm>
          <a:off x="533400" y="1447800"/>
          <a:ext cx="80772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1.2 </a:t>
                      </a:r>
                      <a:r>
                        <a:rPr lang="en-GB" noProof="0" dirty="0" smtClean="0"/>
                        <a:t>Introduction with established practices</a:t>
                      </a:r>
                      <a:r>
                        <a:rPr lang="en-GB" baseline="0" noProof="0" dirty="0" smtClean="0"/>
                        <a:t> in EU countries for NDRM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Cooperation between BOKU and all partners from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="1" baseline="0" noProof="0" dirty="0" smtClean="0"/>
                        <a:t>EU </a:t>
                      </a:r>
                      <a:r>
                        <a:rPr lang="en-GB" b="0" baseline="0" noProof="0" dirty="0" smtClean="0"/>
                        <a:t>(Austria, Greece, Hungary, Italy, United Kingdom)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Grafik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426" y="2484783"/>
            <a:ext cx="2017000" cy="1545209"/>
          </a:xfrm>
          <a:prstGeom prst="rect">
            <a:avLst/>
          </a:prstGeom>
        </p:spPr>
      </p:pic>
      <p:pic>
        <p:nvPicPr>
          <p:cNvPr id="21" name="Picture 22"/>
          <p:cNvPicPr/>
          <p:nvPr/>
        </p:nvPicPr>
        <p:blipFill rotWithShape="1">
          <a:blip r:embed="rId5" cstate="print"/>
          <a:srcRect t="1319" r="28564"/>
          <a:stretch/>
        </p:blipFill>
        <p:spPr bwMode="auto">
          <a:xfrm>
            <a:off x="6514461" y="4513013"/>
            <a:ext cx="1858929" cy="1443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78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1143000" y="5915555"/>
            <a:ext cx="69367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 Presentations in the 2</a:t>
            </a:r>
            <a:r>
              <a:rPr lang="en-GB" baseline="30000" dirty="0" smtClean="0">
                <a:sym typeface="Wingdings" panose="05000000000000000000" pitchFamily="2" charset="2"/>
              </a:rPr>
              <a:t>nd</a:t>
            </a:r>
            <a:r>
              <a:rPr lang="en-GB" dirty="0" smtClean="0">
                <a:sym typeface="Wingdings" panose="05000000000000000000" pitchFamily="2" charset="2"/>
              </a:rPr>
              <a:t> session of this workshop (Thursday morning)</a:t>
            </a:r>
            <a:endParaRPr lang="en-GB" dirty="0"/>
          </a:p>
        </p:txBody>
      </p:sp>
      <p:graphicFrame>
        <p:nvGraphicFramePr>
          <p:cNvPr id="1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4142824"/>
              </p:ext>
            </p:extLst>
          </p:nvPr>
        </p:nvGraphicFramePr>
        <p:xfrm>
          <a:off x="548030" y="1594100"/>
          <a:ext cx="80772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1.2 </a:t>
                      </a:r>
                      <a:r>
                        <a:rPr lang="en-GB" noProof="0" dirty="0" smtClean="0"/>
                        <a:t>Introduction with established practices</a:t>
                      </a:r>
                      <a:r>
                        <a:rPr lang="en-GB" baseline="0" noProof="0" dirty="0" smtClean="0"/>
                        <a:t> in EU countries for NDRM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Cooperation between BOKU and all partners from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b="1" baseline="0" noProof="0" dirty="0" smtClean="0"/>
                        <a:t>EU </a:t>
                      </a:r>
                      <a:r>
                        <a:rPr lang="en-GB" b="0" baseline="0" noProof="0" dirty="0" smtClean="0"/>
                        <a:t>(Austria, Greece, Hungary, Italy, United Kingdom)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 of WP1.2 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50107" y="2734270"/>
            <a:ext cx="7760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“Road Map”:</a:t>
            </a:r>
          </a:p>
          <a:p>
            <a:pPr indent="628650">
              <a:lnSpc>
                <a:spcPct val="200000"/>
              </a:lnSpc>
            </a:pPr>
            <a:r>
              <a:rPr lang="en-GB" dirty="0" smtClean="0"/>
              <a:t>Information for EU partners about required information </a:t>
            </a:r>
          </a:p>
          <a:p>
            <a:pPr indent="628650">
              <a:lnSpc>
                <a:spcPct val="250000"/>
              </a:lnSpc>
            </a:pPr>
            <a:r>
              <a:rPr lang="en-GB" dirty="0" smtClean="0"/>
              <a:t>Separate reports on established practices for each EU partner</a:t>
            </a:r>
          </a:p>
          <a:p>
            <a:pPr indent="628650">
              <a:lnSpc>
                <a:spcPct val="250000"/>
              </a:lnSpc>
            </a:pPr>
            <a:r>
              <a:rPr lang="en-GB" dirty="0" smtClean="0"/>
              <a:t>Overall report on established practices in EU countries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383507" y="3247340"/>
            <a:ext cx="0" cy="1600200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5307" y="3262459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Jan. 2017</a:t>
            </a:r>
            <a:endParaRPr lang="de-AT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537993" y="3856940"/>
            <a:ext cx="75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Jan-Mar. </a:t>
            </a:r>
            <a:br>
              <a:rPr lang="de-AT" sz="1200" dirty="0" smtClean="0"/>
            </a:br>
            <a:r>
              <a:rPr lang="de-AT" sz="1200" dirty="0" smtClean="0"/>
              <a:t>2017</a:t>
            </a:r>
            <a:endParaRPr lang="de-AT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555750" y="4639426"/>
            <a:ext cx="81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/>
              <a:t>Mar. 2017</a:t>
            </a:r>
            <a:endParaRPr lang="de-AT" sz="12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97790" y="4901795"/>
            <a:ext cx="2517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hlinkClick r:id="rId4"/>
              </a:rPr>
              <a:t>http://</a:t>
            </a:r>
            <a:r>
              <a:rPr lang="de-AT" sz="1200" dirty="0" smtClean="0">
                <a:hlinkClick r:id="rId4"/>
              </a:rPr>
              <a:t>www.natrisk.ni.ac.rs/activities</a:t>
            </a:r>
            <a:r>
              <a:rPr lang="de-AT" sz="1200" dirty="0" smtClean="0"/>
              <a:t> </a:t>
            </a:r>
            <a:endParaRPr lang="de-AT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765" y="5246461"/>
            <a:ext cx="6126849" cy="54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eu_flag_co_funded_pos_[rgb]_r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99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 of WP1.3 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3400" y="25146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Workshop 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Identification of natural disasters 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Established risk management strategies</a:t>
            </a:r>
          </a:p>
          <a:p>
            <a:pPr marL="625475" lvl="1" indent="-1682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Existing EU master curricula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TODO: Report on master curricula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TODO: Catalogue of competencies for students </a:t>
            </a:r>
          </a:p>
          <a:p>
            <a:pPr lvl="1"/>
            <a:endParaRPr lang="en-GB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9482" y="4639270"/>
            <a:ext cx="693671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Presentations of the 3</a:t>
            </a:r>
            <a:r>
              <a:rPr lang="en-GB" baseline="30000" dirty="0" smtClean="0">
                <a:sym typeface="Wingdings" panose="05000000000000000000" pitchFamily="2" charset="2"/>
              </a:rPr>
              <a:t>rd</a:t>
            </a:r>
            <a:r>
              <a:rPr lang="en-GB" dirty="0" smtClean="0">
                <a:sym typeface="Wingdings" panose="05000000000000000000" pitchFamily="2" charset="2"/>
              </a:rPr>
              <a:t> session of this workshop (Friday morning)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Cooperation with WB partners for catalogue of competencies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Basis for WP 2 </a:t>
            </a:r>
            <a:r>
              <a:rPr lang="en-GB" i="1" dirty="0" smtClean="0">
                <a:sym typeface="Wingdings" panose="05000000000000000000" pitchFamily="2" charset="2"/>
              </a:rPr>
              <a:t>“Development of master curricula”</a:t>
            </a:r>
            <a:endParaRPr lang="en-GB" i="1" dirty="0"/>
          </a:p>
        </p:txBody>
      </p:sp>
      <p:graphicFrame>
        <p:nvGraphicFramePr>
          <p:cNvPr id="1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1080828"/>
              </p:ext>
            </p:extLst>
          </p:nvPr>
        </p:nvGraphicFramePr>
        <p:xfrm>
          <a:off x="533400" y="1620520"/>
          <a:ext cx="806164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642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1.3 </a:t>
                      </a:r>
                      <a:r>
                        <a:rPr lang="en-GB" noProof="0" dirty="0" smtClean="0"/>
                        <a:t>Workshop on</a:t>
                      </a:r>
                      <a:r>
                        <a:rPr lang="en-GB" baseline="0" noProof="0" dirty="0" smtClean="0"/>
                        <a:t> master curricula best practices in EU countries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Cooperation between BOKU and </a:t>
                      </a:r>
                      <a:r>
                        <a:rPr lang="en-GB" b="1" noProof="0" dirty="0" smtClean="0"/>
                        <a:t>all partners</a:t>
                      </a:r>
                      <a:endParaRPr lang="en-GB" b="1" baseline="0" noProof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4" descr="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48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Contact information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 Vienna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(BOKU)</a:t>
            </a:r>
            <a:endParaRPr lang="bs-Latn-BA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Department of Water, Atmosphere and Environment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(WAU)</a:t>
            </a:r>
          </a:p>
          <a:p>
            <a:pPr marL="0" indent="0">
              <a:buNone/>
            </a:pP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Institute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Management,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Engineering (IWHW)</a:t>
            </a: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Michael Tritthart</a:t>
            </a:r>
            <a:endParaRPr lang="de-AT" sz="1900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Dipl.-Ing. </a:t>
            </a:r>
            <a:r>
              <a:rPr lang="de-A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Dr.techn</a:t>
            </a:r>
            <a:r>
              <a:rPr lang="de-A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de-AT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  <a:r>
              <a:rPr lang="sr-Latn-RS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michael.tritthart@boku.ac.at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  <a:hlinkClick r:id="rId3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Kurt Glock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Dipl.-Ing.</a:t>
            </a: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kurt.glock@boku.ac.at</a:t>
            </a:r>
            <a:endParaRPr lang="de-AT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2636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eu_flag_co_funded_pos_[rgb]_r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15240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08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592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Development of master curricula for natural disasters risk management in Western Balkan countries</vt:lpstr>
      <vt:lpstr>WP1 – to do list Analysis of natural disasters needed to be managed in Western Balkan region</vt:lpstr>
      <vt:lpstr>Management of WP1.1 </vt:lpstr>
      <vt:lpstr>Management of WP1.1 </vt:lpstr>
      <vt:lpstr>Management of WP1.2 </vt:lpstr>
      <vt:lpstr>Management of WP1.2 </vt:lpstr>
      <vt:lpstr>Management of WP1.3 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65</cp:revision>
  <dcterms:created xsi:type="dcterms:W3CDTF">2006-08-16T00:00:00Z</dcterms:created>
  <dcterms:modified xsi:type="dcterms:W3CDTF">2017-04-07T05:56:10Z</dcterms:modified>
</cp:coreProperties>
</file>